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00" r:id="rId2"/>
    <p:sldId id="498" r:id="rId3"/>
    <p:sldId id="499" r:id="rId4"/>
    <p:sldId id="461" r:id="rId5"/>
    <p:sldId id="495" r:id="rId6"/>
    <p:sldId id="462" r:id="rId7"/>
    <p:sldId id="460" r:id="rId8"/>
    <p:sldId id="454" r:id="rId9"/>
    <p:sldId id="497" r:id="rId10"/>
    <p:sldId id="50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CC00"/>
    <a:srgbClr val="FFFFCC"/>
    <a:srgbClr val="F0FDA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6786" autoAdjust="0"/>
  </p:normalViewPr>
  <p:slideViewPr>
    <p:cSldViewPr>
      <p:cViewPr>
        <p:scale>
          <a:sx n="90" d="100"/>
          <a:sy n="90" d="100"/>
        </p:scale>
        <p:origin x="-804"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8" d="100"/>
        <a:sy n="3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99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9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9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99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BB655F9-9A5A-4D02-AC7F-26BC665CDE75}" type="slidenum">
              <a:rPr lang="en-US"/>
              <a:pPr>
                <a:defRPr/>
              </a:pPr>
              <a:t>‹#›</a:t>
            </a:fld>
            <a:endParaRPr lang="en-US"/>
          </a:p>
        </p:txBody>
      </p:sp>
    </p:spTree>
    <p:extLst>
      <p:ext uri="{BB962C8B-B14F-4D97-AF65-F5344CB8AC3E}">
        <p14:creationId xmlns:p14="http://schemas.microsoft.com/office/powerpoint/2010/main" val="11455546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36B66-22A4-46D2-9B98-23CD2F6C857B}" type="slidenum">
              <a:rPr lang="en-US"/>
              <a:pPr>
                <a:defRPr/>
              </a:pPr>
              <a:t>‹#›</a:t>
            </a:fld>
            <a:endParaRPr lang="en-US"/>
          </a:p>
        </p:txBody>
      </p:sp>
    </p:spTree>
    <p:extLst>
      <p:ext uri="{BB962C8B-B14F-4D97-AF65-F5344CB8AC3E}">
        <p14:creationId xmlns:p14="http://schemas.microsoft.com/office/powerpoint/2010/main" val="1151583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84A8F8-E650-4893-9D08-DCF54D4FF05E}" type="slidenum">
              <a:rPr lang="en-US"/>
              <a:pPr>
                <a:defRPr/>
              </a:pPr>
              <a:t>‹#›</a:t>
            </a:fld>
            <a:endParaRPr lang="en-US"/>
          </a:p>
        </p:txBody>
      </p:sp>
    </p:spTree>
    <p:extLst>
      <p:ext uri="{BB962C8B-B14F-4D97-AF65-F5344CB8AC3E}">
        <p14:creationId xmlns:p14="http://schemas.microsoft.com/office/powerpoint/2010/main" val="399574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A8F2FF-B90B-4710-81AC-FA9581FE8298}" type="slidenum">
              <a:rPr lang="en-US"/>
              <a:pPr>
                <a:defRPr/>
              </a:pPr>
              <a:t>‹#›</a:t>
            </a:fld>
            <a:endParaRPr lang="en-US"/>
          </a:p>
        </p:txBody>
      </p:sp>
    </p:spTree>
    <p:extLst>
      <p:ext uri="{BB962C8B-B14F-4D97-AF65-F5344CB8AC3E}">
        <p14:creationId xmlns:p14="http://schemas.microsoft.com/office/powerpoint/2010/main" val="3689802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64D688-7076-41B7-B041-C84AC315DBD6}" type="slidenum">
              <a:rPr lang="en-US"/>
              <a:pPr>
                <a:defRPr/>
              </a:pPr>
              <a:t>‹#›</a:t>
            </a:fld>
            <a:endParaRPr lang="en-US"/>
          </a:p>
        </p:txBody>
      </p:sp>
    </p:spTree>
    <p:extLst>
      <p:ext uri="{BB962C8B-B14F-4D97-AF65-F5344CB8AC3E}">
        <p14:creationId xmlns:p14="http://schemas.microsoft.com/office/powerpoint/2010/main" val="1107964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B750E-623F-4A63-9A47-A610538A3F6D}" type="slidenum">
              <a:rPr lang="en-US"/>
              <a:pPr>
                <a:defRPr/>
              </a:pPr>
              <a:t>‹#›</a:t>
            </a:fld>
            <a:endParaRPr lang="en-US"/>
          </a:p>
        </p:txBody>
      </p:sp>
    </p:spTree>
    <p:extLst>
      <p:ext uri="{BB962C8B-B14F-4D97-AF65-F5344CB8AC3E}">
        <p14:creationId xmlns:p14="http://schemas.microsoft.com/office/powerpoint/2010/main" val="92005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62F34B-48CE-4C77-A813-70557A0EE19C}" type="slidenum">
              <a:rPr lang="en-US"/>
              <a:pPr>
                <a:defRPr/>
              </a:pPr>
              <a:t>‹#›</a:t>
            </a:fld>
            <a:endParaRPr lang="en-US"/>
          </a:p>
        </p:txBody>
      </p:sp>
    </p:spTree>
    <p:extLst>
      <p:ext uri="{BB962C8B-B14F-4D97-AF65-F5344CB8AC3E}">
        <p14:creationId xmlns:p14="http://schemas.microsoft.com/office/powerpoint/2010/main" val="412789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19E58-F99C-47EC-B383-72B375B892BD}" type="slidenum">
              <a:rPr lang="en-US"/>
              <a:pPr>
                <a:defRPr/>
              </a:pPr>
              <a:t>‹#›</a:t>
            </a:fld>
            <a:endParaRPr lang="en-US"/>
          </a:p>
        </p:txBody>
      </p:sp>
    </p:spTree>
    <p:extLst>
      <p:ext uri="{BB962C8B-B14F-4D97-AF65-F5344CB8AC3E}">
        <p14:creationId xmlns:p14="http://schemas.microsoft.com/office/powerpoint/2010/main" val="392195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0DF9AD-4333-48A5-BC79-CBFDCD11E305}" type="slidenum">
              <a:rPr lang="en-US"/>
              <a:pPr>
                <a:defRPr/>
              </a:pPr>
              <a:t>‹#›</a:t>
            </a:fld>
            <a:endParaRPr lang="en-US"/>
          </a:p>
        </p:txBody>
      </p:sp>
    </p:spTree>
    <p:extLst>
      <p:ext uri="{BB962C8B-B14F-4D97-AF65-F5344CB8AC3E}">
        <p14:creationId xmlns:p14="http://schemas.microsoft.com/office/powerpoint/2010/main" val="179694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D2B1FCD-0306-4586-80E0-A2C781B877AF}" type="slidenum">
              <a:rPr lang="en-US"/>
              <a:pPr>
                <a:defRPr/>
              </a:pPr>
              <a:t>‹#›</a:t>
            </a:fld>
            <a:endParaRPr lang="en-US"/>
          </a:p>
        </p:txBody>
      </p:sp>
    </p:spTree>
    <p:extLst>
      <p:ext uri="{BB962C8B-B14F-4D97-AF65-F5344CB8AC3E}">
        <p14:creationId xmlns:p14="http://schemas.microsoft.com/office/powerpoint/2010/main" val="173653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B58CEC-62FA-4454-985A-84C9BEB0BB1C}" type="slidenum">
              <a:rPr lang="en-US"/>
              <a:pPr>
                <a:defRPr/>
              </a:pPr>
              <a:t>‹#›</a:t>
            </a:fld>
            <a:endParaRPr lang="en-US"/>
          </a:p>
        </p:txBody>
      </p:sp>
    </p:spTree>
    <p:extLst>
      <p:ext uri="{BB962C8B-B14F-4D97-AF65-F5344CB8AC3E}">
        <p14:creationId xmlns:p14="http://schemas.microsoft.com/office/powerpoint/2010/main" val="79210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929B84D-CDF3-43ED-9743-6A2E6DD0CE47}" type="slidenum">
              <a:rPr lang="en-US"/>
              <a:pPr>
                <a:defRPr/>
              </a:pPr>
              <a:t>‹#›</a:t>
            </a:fld>
            <a:endParaRPr lang="en-US"/>
          </a:p>
        </p:txBody>
      </p:sp>
    </p:spTree>
    <p:extLst>
      <p:ext uri="{BB962C8B-B14F-4D97-AF65-F5344CB8AC3E}">
        <p14:creationId xmlns:p14="http://schemas.microsoft.com/office/powerpoint/2010/main" val="409323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A8D199-87AB-4695-8FDB-A27409840179}" type="slidenum">
              <a:rPr lang="en-US"/>
              <a:pPr>
                <a:defRPr/>
              </a:pPr>
              <a:t>‹#›</a:t>
            </a:fld>
            <a:endParaRPr lang="en-US"/>
          </a:p>
        </p:txBody>
      </p:sp>
    </p:spTree>
    <p:extLst>
      <p:ext uri="{BB962C8B-B14F-4D97-AF65-F5344CB8AC3E}">
        <p14:creationId xmlns:p14="http://schemas.microsoft.com/office/powerpoint/2010/main" val="350014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61F2FD-0830-4BC4-BB54-51D7B9CFB4DD}" type="slidenum">
              <a:rPr lang="en-US"/>
              <a:pPr>
                <a:defRPr/>
              </a:pPr>
              <a:t>‹#›</a:t>
            </a:fld>
            <a:endParaRPr lang="en-US"/>
          </a:p>
        </p:txBody>
      </p:sp>
    </p:spTree>
    <p:extLst>
      <p:ext uri="{BB962C8B-B14F-4D97-AF65-F5344CB8AC3E}">
        <p14:creationId xmlns:p14="http://schemas.microsoft.com/office/powerpoint/2010/main" val="114913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99F5907-8D3D-411C-B739-C713A5446A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visualstudiomagazine.com/articles/2015/04/01/back-propagation-using-c.asp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go.microsoft.com/fwlink/?LinkID=145727&amp;clcid=0x89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534400" cy="4524315"/>
          </a:xfrm>
          <a:prstGeom prst="rect">
            <a:avLst/>
          </a:prstGeom>
        </p:spPr>
        <p:txBody>
          <a:bodyPr wrap="square">
            <a:spAutoFit/>
          </a:bodyPr>
          <a:lstStyle/>
          <a:p>
            <a:pPr marL="0" marR="0">
              <a:spcBef>
                <a:spcPts val="0"/>
              </a:spcBef>
              <a:spcAft>
                <a:spcPts val="0"/>
              </a:spcAft>
            </a:pPr>
            <a:r>
              <a:rPr lang="en-US" sz="2400" b="1" dirty="0" smtClean="0">
                <a:latin typeface="Times New Roman"/>
                <a:ea typeface="Times New Roman"/>
                <a:cs typeface="Times New Roman"/>
              </a:rPr>
              <a:t>                                 Software </a:t>
            </a:r>
            <a:r>
              <a:rPr lang="en-US" sz="2400" b="1" dirty="0">
                <a:latin typeface="Times New Roman"/>
                <a:ea typeface="Times New Roman"/>
                <a:cs typeface="Times New Roman"/>
              </a:rPr>
              <a:t>and Input Values </a:t>
            </a:r>
            <a:r>
              <a:rPr lang="en-US" sz="2400" b="1" dirty="0" smtClean="0">
                <a:latin typeface="Times New Roman"/>
                <a:ea typeface="Times New Roman"/>
                <a:cs typeface="Times New Roman"/>
              </a:rPr>
              <a:t/>
            </a:r>
            <a:br>
              <a:rPr lang="en-US" sz="2400" b="1" dirty="0" smtClean="0">
                <a:latin typeface="Times New Roman"/>
                <a:ea typeface="Times New Roman"/>
                <a:cs typeface="Times New Roman"/>
              </a:rPr>
            </a:br>
            <a:r>
              <a:rPr lang="en-US" sz="2400" dirty="0" smtClean="0">
                <a:latin typeface="Book Antiqua"/>
                <a:ea typeface="Times New Roman"/>
                <a:cs typeface="Times New Roman"/>
              </a:rPr>
              <a:t/>
            </a:r>
            <a:br>
              <a:rPr lang="en-US" sz="2400" dirty="0" smtClean="0">
                <a:latin typeface="Book Antiqua"/>
                <a:ea typeface="Times New Roman"/>
                <a:cs typeface="Times New Roman"/>
              </a:rPr>
            </a:br>
            <a:r>
              <a:rPr lang="en-US" sz="2400" dirty="0" smtClean="0">
                <a:latin typeface="Times New Roman"/>
                <a:ea typeface="Times New Roman"/>
                <a:cs typeface="Times New Roman"/>
              </a:rPr>
              <a:t>This </a:t>
            </a:r>
            <a:r>
              <a:rPr lang="en-US" sz="2400" dirty="0">
                <a:latin typeface="Times New Roman"/>
                <a:ea typeface="Times New Roman"/>
                <a:cs typeface="Times New Roman"/>
              </a:rPr>
              <a:t>paper illustrates the application of a neural network using the Windows version of C#. The training and tests values employed as exemplars within this paper were obtained from a study originally conducted by Tovar and Torres (2012) and replicated by</a:t>
            </a:r>
            <a:r>
              <a:rPr lang="en-US" sz="2400" dirty="0">
                <a:latin typeface="Book Antiqua"/>
                <a:ea typeface="Calibri"/>
                <a:cs typeface="Times New Roman"/>
              </a:rPr>
              <a:t> </a:t>
            </a:r>
            <a:r>
              <a:rPr lang="en-US" sz="2400" dirty="0" err="1">
                <a:latin typeface="Times New Roman"/>
                <a:ea typeface="Times New Roman"/>
                <a:cs typeface="Times New Roman"/>
              </a:rPr>
              <a:t>Vernucio</a:t>
            </a:r>
            <a:r>
              <a:rPr lang="en-US" sz="2400" dirty="0">
                <a:latin typeface="Times New Roman"/>
                <a:ea typeface="Times New Roman"/>
                <a:cs typeface="Times New Roman"/>
              </a:rPr>
              <a:t> and </a:t>
            </a:r>
            <a:r>
              <a:rPr lang="en-US" sz="2400" dirty="0" err="1">
                <a:latin typeface="Times New Roman"/>
                <a:ea typeface="Times New Roman"/>
                <a:cs typeface="Times New Roman"/>
              </a:rPr>
              <a:t>Debert</a:t>
            </a:r>
            <a:r>
              <a:rPr lang="en-US" sz="2400" dirty="0">
                <a:latin typeface="Times New Roman"/>
                <a:ea typeface="Times New Roman"/>
                <a:cs typeface="Times New Roman"/>
              </a:rPr>
              <a:t> (2016). The feedforward backpropagation algorithm that operates within the EVA application was originally developed and described by McCaffrey (2015);</a:t>
            </a:r>
            <a:r>
              <a:rPr lang="en-US" sz="2400" dirty="0">
                <a:latin typeface="Times New Roman"/>
                <a:ea typeface="Calibri"/>
                <a:cs typeface="Times New Roman"/>
              </a:rPr>
              <a:t> </a:t>
            </a:r>
            <a:r>
              <a:rPr lang="en-US" sz="2400" dirty="0">
                <a:latin typeface="Times New Roman"/>
                <a:ea typeface="Times New Roman"/>
                <a:cs typeface="Times New Roman"/>
              </a:rPr>
              <a:t>also, refer to </a:t>
            </a:r>
            <a:r>
              <a:rPr lang="en-US" sz="2400" dirty="0" err="1">
                <a:latin typeface="Times New Roman"/>
                <a:ea typeface="Times New Roman"/>
                <a:cs typeface="Times New Roman"/>
              </a:rPr>
              <a:t>Haykin</a:t>
            </a:r>
            <a:r>
              <a:rPr lang="en-US" sz="2400" dirty="0">
                <a:latin typeface="Times New Roman"/>
                <a:ea typeface="Times New Roman"/>
                <a:cs typeface="Times New Roman"/>
              </a:rPr>
              <a:t> (2009) for a discussion.  A functional/beta Windows version of EVA (</a:t>
            </a:r>
            <a:r>
              <a:rPr lang="en-US" sz="2400" b="1" dirty="0">
                <a:latin typeface="Times New Roman"/>
                <a:ea typeface="Times New Roman"/>
                <a:cs typeface="Times New Roman"/>
              </a:rPr>
              <a:t>with training and test values</a:t>
            </a:r>
            <a:r>
              <a:rPr lang="en-US" sz="2400" dirty="0">
                <a:latin typeface="Times New Roman"/>
                <a:ea typeface="Times New Roman"/>
                <a:cs typeface="Times New Roman"/>
              </a:rPr>
              <a:t>) is downloadable for academic researchers. </a:t>
            </a:r>
            <a:endParaRPr lang="en-US" sz="2400" dirty="0">
              <a:effectLst/>
              <a:latin typeface="Book Antiqua"/>
              <a:ea typeface="Calibri"/>
              <a:cs typeface="Times New Roman"/>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9167" y="4648200"/>
            <a:ext cx="4493173"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049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801540"/>
            <a:ext cx="8229600" cy="923330"/>
          </a:xfrm>
          <a:prstGeom prst="rect">
            <a:avLst/>
          </a:prstGeom>
        </p:spPr>
        <p:txBody>
          <a:bodyPr wrap="square">
            <a:spAutoFit/>
          </a:bodyPr>
          <a:lstStyle/>
          <a:p>
            <a:r>
              <a:rPr lang="en-US" dirty="0">
                <a:latin typeface="Book Antiqua" panose="02040602050305030304" pitchFamily="18" charset="0"/>
              </a:rPr>
              <a:t>McCaffrey, J. (2015). Coding neural network back-propagation using C#. Retrieved from </a:t>
            </a:r>
            <a:r>
              <a:rPr lang="en-US" dirty="0">
                <a:latin typeface="Book Antiqua" panose="02040602050305030304" pitchFamily="18" charset="0"/>
                <a:hlinkClick r:id="rId2"/>
              </a:rPr>
              <a:t>https://</a:t>
            </a:r>
            <a:r>
              <a:rPr lang="en-US" dirty="0" smtClean="0">
                <a:latin typeface="Book Antiqua" panose="02040602050305030304" pitchFamily="18" charset="0"/>
                <a:hlinkClick r:id="rId2"/>
              </a:rPr>
              <a:t>visualstudiomagazine.com/articles/2015/04/01/back-propagation-using-c.aspx</a:t>
            </a:r>
            <a:r>
              <a:rPr lang="en-US" dirty="0" smtClean="0">
                <a:latin typeface="Book Antiqua" panose="02040602050305030304" pitchFamily="18" charset="0"/>
              </a:rPr>
              <a:t>  </a:t>
            </a:r>
            <a:endParaRPr lang="en-US" dirty="0">
              <a:latin typeface="Book Antiqua" panose="02040602050305030304" pitchFamily="18" charset="0"/>
            </a:endParaRPr>
          </a:p>
        </p:txBody>
      </p:sp>
      <p:sp>
        <p:nvSpPr>
          <p:cNvPr id="3" name="Rectangle 2"/>
          <p:cNvSpPr/>
          <p:nvPr/>
        </p:nvSpPr>
        <p:spPr>
          <a:xfrm>
            <a:off x="685800" y="3944540"/>
            <a:ext cx="7696200" cy="923330"/>
          </a:xfrm>
          <a:prstGeom prst="rect">
            <a:avLst/>
          </a:prstGeom>
        </p:spPr>
        <p:txBody>
          <a:bodyPr wrap="square">
            <a:spAutoFit/>
          </a:bodyPr>
          <a:lstStyle/>
          <a:p>
            <a:r>
              <a:rPr lang="en-US" dirty="0">
                <a:latin typeface="Book Antiqua" panose="02040602050305030304" pitchFamily="18" charset="0"/>
              </a:rPr>
              <a:t>Tovar, A. E., &amp; Torres, A. (2012). A connectionist model of stimulus class formation with a yes-no procedure and compound stimuli. The Psychological Record, 62, 747-762. </a:t>
            </a:r>
            <a:r>
              <a:rPr lang="en-US" dirty="0" err="1">
                <a:latin typeface="Book Antiqua" panose="02040602050305030304" pitchFamily="18" charset="0"/>
              </a:rPr>
              <a:t>doi</a:t>
            </a:r>
            <a:r>
              <a:rPr lang="en-US" dirty="0">
                <a:latin typeface="Book Antiqua" panose="02040602050305030304" pitchFamily="18" charset="0"/>
              </a:rPr>
              <a:t>: </a:t>
            </a:r>
            <a:r>
              <a:rPr lang="en-US" dirty="0" smtClean="0">
                <a:latin typeface="Book Antiqua" panose="02040602050305030304" pitchFamily="18" charset="0"/>
              </a:rPr>
              <a:t>10.1007/s40732-016-0184-1  </a:t>
            </a:r>
            <a:endParaRPr lang="en-US" dirty="0">
              <a:latin typeface="Book Antiqua" panose="02040602050305030304" pitchFamily="18" charset="0"/>
            </a:endParaRPr>
          </a:p>
        </p:txBody>
      </p:sp>
      <p:sp>
        <p:nvSpPr>
          <p:cNvPr id="4" name="Rectangle 3"/>
          <p:cNvSpPr/>
          <p:nvPr/>
        </p:nvSpPr>
        <p:spPr>
          <a:xfrm>
            <a:off x="685800" y="5172670"/>
            <a:ext cx="8229600" cy="923330"/>
          </a:xfrm>
          <a:prstGeom prst="rect">
            <a:avLst/>
          </a:prstGeom>
        </p:spPr>
        <p:txBody>
          <a:bodyPr wrap="square">
            <a:spAutoFit/>
          </a:bodyPr>
          <a:lstStyle/>
          <a:p>
            <a:r>
              <a:rPr lang="en-US" dirty="0" err="1">
                <a:latin typeface="Book Antiqua" panose="02040602050305030304" pitchFamily="18" charset="0"/>
              </a:rPr>
              <a:t>Vernucio</a:t>
            </a:r>
            <a:r>
              <a:rPr lang="en-US" dirty="0">
                <a:latin typeface="Book Antiqua" panose="02040602050305030304" pitchFamily="18" charset="0"/>
              </a:rPr>
              <a:t>, R. R., &amp; </a:t>
            </a:r>
            <a:r>
              <a:rPr lang="en-US" dirty="0" err="1">
                <a:latin typeface="Book Antiqua" panose="02040602050305030304" pitchFamily="18" charset="0"/>
              </a:rPr>
              <a:t>Debert</a:t>
            </a:r>
            <a:r>
              <a:rPr lang="en-US" dirty="0">
                <a:latin typeface="Book Antiqua" panose="02040602050305030304" pitchFamily="18" charset="0"/>
              </a:rPr>
              <a:t>, P. (2016). Computational simulation of equivalence class formation using the go/no-go procedure with compound stimuli. The Psychological Record, 66, 439-440. doi:10.1007/s40732-016-0184-1 </a:t>
            </a:r>
          </a:p>
        </p:txBody>
      </p:sp>
      <p:sp>
        <p:nvSpPr>
          <p:cNvPr id="5" name="Rectangle 4"/>
          <p:cNvSpPr/>
          <p:nvPr/>
        </p:nvSpPr>
        <p:spPr>
          <a:xfrm>
            <a:off x="685800" y="1859339"/>
            <a:ext cx="7620000" cy="646331"/>
          </a:xfrm>
          <a:prstGeom prst="rect">
            <a:avLst/>
          </a:prstGeom>
        </p:spPr>
        <p:txBody>
          <a:bodyPr wrap="square">
            <a:spAutoFit/>
          </a:bodyPr>
          <a:lstStyle/>
          <a:p>
            <a:r>
              <a:rPr lang="en-US" dirty="0" err="1">
                <a:latin typeface="Book Antiqua" panose="02040602050305030304" pitchFamily="18" charset="0"/>
              </a:rPr>
              <a:t>Haykin</a:t>
            </a:r>
            <a:r>
              <a:rPr lang="en-US" dirty="0">
                <a:latin typeface="Book Antiqua" panose="02040602050305030304" pitchFamily="18" charset="0"/>
              </a:rPr>
              <a:t>, S. O. (2009). Neural networks and learning machines (3rd ed.). Upper Saddle River, NJ: Pearson Education. </a:t>
            </a:r>
          </a:p>
        </p:txBody>
      </p:sp>
      <p:sp>
        <p:nvSpPr>
          <p:cNvPr id="6" name="TextBox 5"/>
          <p:cNvSpPr txBox="1"/>
          <p:nvPr/>
        </p:nvSpPr>
        <p:spPr>
          <a:xfrm>
            <a:off x="3560014" y="1143000"/>
            <a:ext cx="1850186" cy="369332"/>
          </a:xfrm>
          <a:prstGeom prst="rect">
            <a:avLst/>
          </a:prstGeom>
          <a:noFill/>
        </p:spPr>
        <p:txBody>
          <a:bodyPr wrap="none" rtlCol="0">
            <a:spAutoFit/>
          </a:bodyPr>
          <a:lstStyle/>
          <a:p>
            <a:r>
              <a:rPr lang="en-US" dirty="0" smtClean="0">
                <a:latin typeface="Book Antiqua" panose="02040602050305030304" pitchFamily="18" charset="0"/>
              </a:rPr>
              <a:t>Slide References</a:t>
            </a:r>
            <a:endParaRPr lang="en-US" dirty="0">
              <a:latin typeface="Book Antiqua" panose="02040602050305030304" pitchFamily="18" charset="0"/>
            </a:endParaRPr>
          </a:p>
        </p:txBody>
      </p:sp>
    </p:spTree>
    <p:extLst>
      <p:ext uri="{BB962C8B-B14F-4D97-AF65-F5344CB8AC3E}">
        <p14:creationId xmlns:p14="http://schemas.microsoft.com/office/powerpoint/2010/main" val="212572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9067800" cy="6001643"/>
          </a:xfrm>
          <a:prstGeom prst="rect">
            <a:avLst/>
          </a:prstGeom>
        </p:spPr>
        <p:txBody>
          <a:bodyPr wrap="square">
            <a:spAutoFit/>
          </a:bodyPr>
          <a:lstStyle/>
          <a:p>
            <a:r>
              <a:rPr lang="en-US" sz="2400" dirty="0">
                <a:latin typeface="Book Antiqua" panose="02040602050305030304" pitchFamily="18" charset="0"/>
              </a:rPr>
              <a:t>The EVA </a:t>
            </a:r>
            <a:r>
              <a:rPr lang="en-US" sz="2400" dirty="0" smtClean="0">
                <a:latin typeface="Book Antiqua" panose="02040602050305030304" pitchFamily="18" charset="0"/>
              </a:rPr>
              <a:t>application </a:t>
            </a:r>
            <a:r>
              <a:rPr lang="en-US" sz="2400" dirty="0">
                <a:latin typeface="Book Antiqua" panose="02040602050305030304" pitchFamily="18" charset="0"/>
              </a:rPr>
              <a:t>is enclosed within a </a:t>
            </a:r>
            <a:r>
              <a:rPr lang="en-US" sz="2400" dirty="0" smtClean="0">
                <a:latin typeface="Book Antiqua" panose="02040602050305030304" pitchFamily="18" charset="0"/>
              </a:rPr>
              <a:t>zipped/compressed </a:t>
            </a:r>
            <a:r>
              <a:rPr lang="en-US" sz="2400" dirty="0">
                <a:latin typeface="Book Antiqua" panose="02040602050305030304" pitchFamily="18" charset="0"/>
              </a:rPr>
              <a:t>folder in conjunction with training data and test data files. The current version of EVA runs on most Windows operating systems; however, before running the current Windows version of EVA, some Windows machines may require the installation of a freely available Microsoft program: </a:t>
            </a:r>
            <a:r>
              <a:rPr lang="en-US" sz="2400" dirty="0">
                <a:latin typeface="Book Antiqua" panose="02040602050305030304" pitchFamily="18" charset="0"/>
                <a:hlinkClick r:id="rId2"/>
              </a:rPr>
              <a:t>http://go.microsoft.com/fwlink/?</a:t>
            </a:r>
            <a:r>
              <a:rPr lang="en-US" sz="2400" dirty="0" smtClean="0">
                <a:latin typeface="Book Antiqua" panose="02040602050305030304" pitchFamily="18" charset="0"/>
                <a:hlinkClick r:id="rId2"/>
              </a:rPr>
              <a:t>LinkID=145727&amp;clcid=0x894</a:t>
            </a:r>
            <a:r>
              <a:rPr lang="en-US" sz="2400" dirty="0" smtClean="0">
                <a:latin typeface="Book Antiqua" panose="02040602050305030304" pitchFamily="18" charset="0"/>
              </a:rPr>
              <a:t> .  </a:t>
            </a:r>
            <a:br>
              <a:rPr lang="en-US" sz="2400" dirty="0" smtClean="0">
                <a:latin typeface="Book Antiqua" panose="02040602050305030304" pitchFamily="18" charset="0"/>
              </a:rPr>
            </a:br>
            <a:endParaRPr lang="en-US" sz="2400" dirty="0" smtClean="0">
              <a:latin typeface="Book Antiqua" panose="02040602050305030304" pitchFamily="18" charset="0"/>
            </a:endParaRPr>
          </a:p>
          <a:p>
            <a:r>
              <a:rPr lang="en-US" sz="2400" dirty="0" smtClean="0">
                <a:latin typeface="Book Antiqua" panose="02040602050305030304" pitchFamily="18" charset="0"/>
              </a:rPr>
              <a:t/>
            </a:r>
            <a:br>
              <a:rPr lang="en-US" sz="2400" dirty="0" smtClean="0">
                <a:latin typeface="Book Antiqua" panose="02040602050305030304" pitchFamily="18" charset="0"/>
              </a:rPr>
            </a:br>
            <a:r>
              <a:rPr lang="en-US" sz="2400" dirty="0" smtClean="0">
                <a:latin typeface="Book Antiqua" panose="02040602050305030304" pitchFamily="18" charset="0"/>
              </a:rPr>
              <a:t>It </a:t>
            </a:r>
            <a:r>
              <a:rPr lang="en-US" sz="2400" dirty="0">
                <a:latin typeface="Book Antiqua" panose="02040602050305030304" pitchFamily="18" charset="0"/>
              </a:rPr>
              <a:t>is important to note that the user must right click and “extract all” prior to beginning the installation process. Subsequent to extraction, the user opens the EVA folder and clicks the EVA icon. If a Microsoft or other antivirus warning appears (and it will), researchers are advised to read the information below prior to installing and running the program. </a:t>
            </a:r>
            <a:endParaRPr lang="en-US" sz="2400" dirty="0" smtClean="0">
              <a:latin typeface="Book Antiqua" panose="02040602050305030304" pitchFamily="18" charset="0"/>
            </a:endParaRPr>
          </a:p>
          <a:p>
            <a:endParaRPr lang="en-US" sz="2400" dirty="0">
              <a:latin typeface="Book Antiqua" panose="02040602050305030304" pitchFamily="18" charset="0"/>
            </a:endParaRPr>
          </a:p>
        </p:txBody>
      </p:sp>
    </p:spTree>
    <p:extLst>
      <p:ext uri="{BB962C8B-B14F-4D97-AF65-F5344CB8AC3E}">
        <p14:creationId xmlns:p14="http://schemas.microsoft.com/office/powerpoint/2010/main" val="1308491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382000" cy="6555641"/>
          </a:xfrm>
          <a:prstGeom prst="rect">
            <a:avLst/>
          </a:prstGeom>
        </p:spPr>
        <p:txBody>
          <a:bodyPr wrap="square">
            <a:spAutoFit/>
          </a:bodyPr>
          <a:lstStyle/>
          <a:p>
            <a:r>
              <a:rPr lang="en-US" sz="2000" dirty="0">
                <a:latin typeface="Book Antiqua" panose="02040602050305030304" pitchFamily="18" charset="0"/>
              </a:rPr>
              <a:t>The current beta version of this application was designed to run on Windows 7 through 10 operating systems (a Mac OS version is in progress). All versions of the neural network system are and will remain freely accessible to interested academic users; however, the current beta version of EVA is designed for academic research and demonstration purposes only. The authors and journal (</a:t>
            </a:r>
            <a:r>
              <a:rPr lang="en-US" sz="2000" i="1" dirty="0">
                <a:latin typeface="Book Antiqua" panose="02040602050305030304" pitchFamily="18" charset="0"/>
              </a:rPr>
              <a:t>The Behavior Analyst</a:t>
            </a:r>
            <a:r>
              <a:rPr lang="en-US" sz="2000" dirty="0">
                <a:latin typeface="Book Antiqua" panose="02040602050305030304" pitchFamily="18" charset="0"/>
              </a:rPr>
              <a:t>) assume no liability for any damages associated with using, modifying, or distributing this program. The program has not been extensively field tested with input values (datasets) beyond those described in this paper. </a:t>
            </a:r>
            <a:endParaRPr lang="en-US" sz="2000" dirty="0" smtClean="0">
              <a:latin typeface="Book Antiqua" panose="02040602050305030304" pitchFamily="18" charset="0"/>
            </a:endParaRPr>
          </a:p>
          <a:p>
            <a:endParaRPr lang="en-US" sz="2000" dirty="0">
              <a:latin typeface="Book Antiqua" panose="02040602050305030304" pitchFamily="18" charset="0"/>
            </a:endParaRPr>
          </a:p>
          <a:p>
            <a:r>
              <a:rPr lang="en-US" sz="2000" dirty="0" smtClean="0">
                <a:latin typeface="Book Antiqua" panose="02040602050305030304" pitchFamily="18" charset="0"/>
              </a:rPr>
              <a:t>This </a:t>
            </a:r>
            <a:r>
              <a:rPr lang="en-US" sz="2000" dirty="0">
                <a:latin typeface="Book Antiqua" panose="02040602050305030304" pitchFamily="18" charset="0"/>
              </a:rPr>
              <a:t>program is made available to interested educators/researchers without cost and without any warranties or provision for support. The authors and journal assume no responsibility or liability for the use of the program or provide any certification, license or title under any patent, copyright or government grant. The authors and journal make no representations or assurances with regard to the security, functionality, or other components of the program. There are unidentifiable hazards associated with installing and running any software application, and users/researchers are responsible for determining the extent to which this program is compatible with the computer and other software currently installed on the user’s computer. </a:t>
            </a:r>
          </a:p>
        </p:txBody>
      </p:sp>
    </p:spTree>
    <p:extLst>
      <p:ext uri="{BB962C8B-B14F-4D97-AF65-F5344CB8AC3E}">
        <p14:creationId xmlns:p14="http://schemas.microsoft.com/office/powerpoint/2010/main" val="71709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9167" y="3048000"/>
            <a:ext cx="4493173"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2"/>
          <p:cNvSpPr txBox="1">
            <a:spLocks noChangeArrowheads="1"/>
          </p:cNvSpPr>
          <p:nvPr/>
        </p:nvSpPr>
        <p:spPr>
          <a:xfrm>
            <a:off x="0" y="0"/>
            <a:ext cx="9144000" cy="2971800"/>
          </a:xfrm>
          <a:prstGeom prst="rect">
            <a:avLst/>
          </a:prstGeom>
          <a:solidFill>
            <a:srgbClr val="FFFFCC"/>
          </a:soli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The </a:t>
            </a:r>
            <a:r>
              <a:rPr lang="en-US" sz="2000" b="1" kern="0" dirty="0">
                <a:solidFill>
                  <a:srgbClr val="002060"/>
                </a:solidFill>
                <a:effectLst>
                  <a:outerShdw blurRad="38100" dist="38100" dir="2700000" algn="tl">
                    <a:srgbClr val="000000"/>
                  </a:outerShdw>
                </a:effectLst>
                <a:latin typeface="Book Antiqua" panose="02040602050305030304" pitchFamily="18" charset="0"/>
              </a:rPr>
              <a:t>EVA </a:t>
            </a: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application </a:t>
            </a:r>
            <a:r>
              <a:rPr lang="en-US" sz="2000" b="1" kern="0" dirty="0">
                <a:solidFill>
                  <a:srgbClr val="002060"/>
                </a:solidFill>
                <a:effectLst>
                  <a:outerShdw blurRad="38100" dist="38100" dir="2700000" algn="tl">
                    <a:srgbClr val="000000"/>
                  </a:outerShdw>
                </a:effectLst>
                <a:latin typeface="Book Antiqua" panose="02040602050305030304" pitchFamily="18" charset="0"/>
              </a:rPr>
              <a:t>is enclosed within a zipped/compressed folder in conjunction with training data and test data files. </a:t>
            </a:r>
            <a:endParaRPr lang="en-US" sz="2000" b="1" kern="0" dirty="0" smtClean="0">
              <a:solidFill>
                <a:srgbClr val="002060"/>
              </a:solidFill>
              <a:effectLst>
                <a:outerShdw blurRad="38100" dist="38100" dir="2700000" algn="tl">
                  <a:srgbClr val="000000"/>
                </a:outerShdw>
              </a:effectLst>
              <a:latin typeface="Book Antiqua" panose="02040602050305030304" pitchFamily="18" charset="0"/>
            </a:endParaRPr>
          </a:p>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The entire zipped folder must be downloaded “intact.”</a:t>
            </a:r>
          </a:p>
          <a:p>
            <a:pPr eaLnBrk="1" hangingPunct="1">
              <a:defRPr/>
            </a:pPr>
            <a:endParaRPr lang="en-US" sz="2000" b="1" kern="0" dirty="0">
              <a:solidFill>
                <a:srgbClr val="002060"/>
              </a:solidFill>
              <a:effectLst>
                <a:outerShdw blurRad="38100" dist="38100" dir="2700000" algn="tl">
                  <a:srgbClr val="000000"/>
                </a:outerShdw>
              </a:effectLst>
              <a:latin typeface="Book Antiqua" panose="02040602050305030304" pitchFamily="18" charset="0"/>
            </a:endParaRPr>
          </a:p>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Subsequent to downloading the zipped folder,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the user right clicks the folder and selects “extract all”</a:t>
            </a:r>
          </a:p>
        </p:txBody>
      </p:sp>
    </p:spTree>
    <p:extLst>
      <p:ext uri="{BB962C8B-B14F-4D97-AF65-F5344CB8AC3E}">
        <p14:creationId xmlns:p14="http://schemas.microsoft.com/office/powerpoint/2010/main" val="436125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467600" cy="4810125"/>
          </a:xfrm>
          <a:prstGeom prst="rect">
            <a:avLst/>
          </a:prstGeom>
          <a:ln/>
          <a:extLst/>
        </p:spPr>
        <p:style>
          <a:lnRef idx="2">
            <a:schemeClr val="accent2"/>
          </a:lnRef>
          <a:fillRef idx="1">
            <a:schemeClr val="lt1"/>
          </a:fillRef>
          <a:effectRef idx="0">
            <a:schemeClr val="accent2"/>
          </a:effectRef>
          <a:fontRef idx="minor">
            <a:schemeClr val="dk1"/>
          </a:fontRef>
        </p:style>
      </p:pic>
      <p:sp>
        <p:nvSpPr>
          <p:cNvPr id="3" name="Rectangle 2"/>
          <p:cNvSpPr txBox="1">
            <a:spLocks noChangeArrowheads="1"/>
          </p:cNvSpPr>
          <p:nvPr/>
        </p:nvSpPr>
        <p:spPr>
          <a:xfrm>
            <a:off x="0" y="0"/>
            <a:ext cx="9144000" cy="1447800"/>
          </a:xfrm>
          <a:prstGeom prst="rect">
            <a:avLst/>
          </a:prstGeom>
          <a:solidFill>
            <a:srgbClr val="FFFFCC"/>
          </a:soli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Upon right clicking the zipped folder, the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“select a Destination and Extract Files” window will appear</a:t>
            </a:r>
            <a:endParaRPr lang="en-US" sz="2000" b="1" kern="0" dirty="0">
              <a:solidFill>
                <a:srgbClr val="002060"/>
              </a:solidFill>
              <a:effectLst>
                <a:outerShdw blurRad="38100" dist="38100" dir="2700000" algn="tl">
                  <a:srgbClr val="000000"/>
                </a:outerShdw>
              </a:effectLst>
              <a:latin typeface="Book Antiqua" panose="02040602050305030304" pitchFamily="18" charset="0"/>
            </a:endParaRPr>
          </a:p>
        </p:txBody>
      </p:sp>
    </p:spTree>
    <p:extLst>
      <p:ext uri="{BB962C8B-B14F-4D97-AF65-F5344CB8AC3E}">
        <p14:creationId xmlns:p14="http://schemas.microsoft.com/office/powerpoint/2010/main" val="2662069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0"/>
            <a:ext cx="9144000" cy="3048000"/>
          </a:xfrm>
          <a:prstGeom prst="rect">
            <a:avLst/>
          </a:prstGeom>
          <a:solidFill>
            <a:srgbClr val="FFFFCC"/>
          </a:soli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When the contents of the zipped folder have been</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successfully extracted, the files will be located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within a new “standard folder” as shown below.</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endParaRPr lang="en-US" sz="2000" b="1" kern="0" dirty="0" smtClean="0">
              <a:solidFill>
                <a:srgbClr val="002060"/>
              </a:solidFill>
              <a:effectLst>
                <a:outerShdw blurRad="38100" dist="38100" dir="2700000" algn="tl">
                  <a:srgbClr val="000000"/>
                </a:outerShdw>
              </a:effectLst>
              <a:latin typeface="Book Antiqua" panose="02040602050305030304" pitchFamily="18" charset="0"/>
            </a:endParaRPr>
          </a:p>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Open the new/standard EVA folder. </a:t>
            </a:r>
          </a:p>
          <a:p>
            <a:pPr eaLnBrk="1" hangingPunct="1">
              <a:defRPr/>
            </a:pPr>
            <a:endParaRPr lang="en-US" sz="2000" b="1" kern="0" dirty="0">
              <a:solidFill>
                <a:srgbClr val="002060"/>
              </a:solidFill>
              <a:effectLst>
                <a:outerShdw blurRad="38100" dist="38100" dir="2700000" algn="tl">
                  <a:srgbClr val="000000"/>
                </a:outerShdw>
              </a:effectLst>
              <a:latin typeface="Book Antiqua" panose="02040602050305030304" pitchFamily="18" charset="0"/>
            </a:endParaRPr>
          </a:p>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Double clicking the EVA icon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initiates the instillation process.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526093"/>
            <a:ext cx="2124075"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Arrow Connector 10"/>
          <p:cNvCxnSpPr/>
          <p:nvPr/>
        </p:nvCxnSpPr>
        <p:spPr>
          <a:xfrm flipH="1">
            <a:off x="1066800" y="2057400"/>
            <a:ext cx="1633539" cy="1697293"/>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349643"/>
            <a:ext cx="4267200"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p:nvPr/>
        </p:nvCxnSpPr>
        <p:spPr>
          <a:xfrm flipH="1" flipV="1">
            <a:off x="5026753" y="4189806"/>
            <a:ext cx="612046" cy="89062"/>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638800" y="4038600"/>
            <a:ext cx="3050835" cy="369332"/>
          </a:xfrm>
          <a:prstGeom prst="rect">
            <a:avLst/>
          </a:prstGeom>
        </p:spPr>
        <p:txBody>
          <a:bodyPr wrap="none">
            <a:spAutoFit/>
          </a:bodyPr>
          <a:lstStyle/>
          <a:p>
            <a:r>
              <a:rPr lang="en-US" b="1" kern="0" dirty="0" smtClean="0">
                <a:solidFill>
                  <a:srgbClr val="002060"/>
                </a:solidFill>
                <a:effectLst>
                  <a:outerShdw blurRad="38100" dist="38100" dir="2700000" algn="tl">
                    <a:srgbClr val="000000"/>
                  </a:outerShdw>
                </a:effectLst>
                <a:latin typeface="Book Antiqua" panose="02040602050305030304" pitchFamily="18" charset="0"/>
              </a:rPr>
              <a:t>Double click the EVA icon </a:t>
            </a:r>
            <a:endParaRPr lang="en-US" dirty="0"/>
          </a:p>
        </p:txBody>
      </p:sp>
    </p:spTree>
    <p:extLst>
      <p:ext uri="{BB962C8B-B14F-4D97-AF65-F5344CB8AC3E}">
        <p14:creationId xmlns:p14="http://schemas.microsoft.com/office/powerpoint/2010/main" val="2244468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24794"/>
            <a:ext cx="6534150" cy="3966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txBox="1">
            <a:spLocks noChangeArrowheads="1"/>
          </p:cNvSpPr>
          <p:nvPr/>
        </p:nvSpPr>
        <p:spPr>
          <a:xfrm>
            <a:off x="0" y="0"/>
            <a:ext cx="9144000" cy="1447800"/>
          </a:xfrm>
          <a:prstGeom prst="rect">
            <a:avLst/>
          </a:prstGeom>
          <a:solidFill>
            <a:srgbClr val="FFFFCC"/>
          </a:soli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Application install – Security Warning will appear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If the user wants to install the program, the “install” button must be clicked.</a:t>
            </a:r>
            <a:endParaRPr lang="en-US" sz="2000" b="1" kern="0" dirty="0">
              <a:solidFill>
                <a:srgbClr val="002060"/>
              </a:solidFill>
              <a:effectLst>
                <a:outerShdw blurRad="38100" dist="38100" dir="2700000" algn="tl">
                  <a:srgbClr val="000000"/>
                </a:outerShdw>
              </a:effectLst>
              <a:latin typeface="Book Antiqua" panose="02040602050305030304" pitchFamily="18" charset="0"/>
            </a:endParaRPr>
          </a:p>
        </p:txBody>
      </p:sp>
      <p:cxnSp>
        <p:nvCxnSpPr>
          <p:cNvPr id="4" name="Straight Arrow Connector 3"/>
          <p:cNvCxnSpPr/>
          <p:nvPr/>
        </p:nvCxnSpPr>
        <p:spPr>
          <a:xfrm flipH="1">
            <a:off x="5791200" y="990600"/>
            <a:ext cx="2667000" cy="3429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468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209800"/>
            <a:ext cx="9251197"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txBox="1">
            <a:spLocks noChangeArrowheads="1"/>
          </p:cNvSpPr>
          <p:nvPr/>
        </p:nvSpPr>
        <p:spPr>
          <a:xfrm>
            <a:off x="0" y="0"/>
            <a:ext cx="9144000" cy="1447800"/>
          </a:xfrm>
          <a:prstGeom prst="rect">
            <a:avLst/>
          </a:prstGeom>
          <a:solidFill>
            <a:srgbClr val="FFFFCC"/>
          </a:soli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Another Microsoft message will appear.</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If the user wants to install the program,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the “Run anyway” button must be clicked.</a:t>
            </a:r>
            <a:endParaRPr lang="en-US" sz="2000" b="1" kern="0" dirty="0">
              <a:solidFill>
                <a:srgbClr val="002060"/>
              </a:solidFill>
              <a:effectLst>
                <a:outerShdw blurRad="38100" dist="38100" dir="2700000" algn="tl">
                  <a:srgbClr val="000000"/>
                </a:outerShdw>
              </a:effectLst>
              <a:latin typeface="Book Antiqua" panose="02040602050305030304" pitchFamily="18" charset="0"/>
            </a:endParaRPr>
          </a:p>
        </p:txBody>
      </p:sp>
      <p:cxnSp>
        <p:nvCxnSpPr>
          <p:cNvPr id="4" name="Straight Arrow Connector 3"/>
          <p:cNvCxnSpPr/>
          <p:nvPr/>
        </p:nvCxnSpPr>
        <p:spPr>
          <a:xfrm>
            <a:off x="3657600" y="1219200"/>
            <a:ext cx="2514600" cy="2971800"/>
          </a:xfrm>
          <a:prstGeom prst="straightConnector1">
            <a:avLst/>
          </a:prstGeom>
          <a:ln w="28575">
            <a:solidFill>
              <a:srgbClr val="0099CC"/>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263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0"/>
            <a:ext cx="9144000" cy="1447800"/>
          </a:xfrm>
          <a:prstGeom prst="rect">
            <a:avLst/>
          </a:prstGeom>
          <a:solidFill>
            <a:srgbClr val="FFFFCC"/>
          </a:solid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The EVA artificial neural network application will open.</a:t>
            </a:r>
          </a:p>
          <a:p>
            <a:pPr eaLnBrk="1" hangingPunct="1">
              <a:defRPr/>
            </a:pP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Concurrently, the EVA application will be installed on </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r>
              <a:rPr lang="en-US" sz="2000" b="1" kern="0" dirty="0" smtClean="0">
                <a:solidFill>
                  <a:srgbClr val="002060"/>
                </a:solidFill>
                <a:effectLst>
                  <a:outerShdw blurRad="38100" dist="38100" dir="2700000" algn="tl">
                    <a:srgbClr val="000000"/>
                  </a:outerShdw>
                </a:effectLst>
                <a:latin typeface="Book Antiqua" panose="02040602050305030304" pitchFamily="18" charset="0"/>
              </a:rPr>
              <a:t>the user’s computer.</a:t>
            </a:r>
            <a:br>
              <a:rPr lang="en-US" sz="2000" b="1" kern="0" dirty="0" smtClean="0">
                <a:solidFill>
                  <a:srgbClr val="002060"/>
                </a:solidFill>
                <a:effectLst>
                  <a:outerShdw blurRad="38100" dist="38100" dir="2700000" algn="tl">
                    <a:srgbClr val="000000"/>
                  </a:outerShdw>
                </a:effectLst>
                <a:latin typeface="Book Antiqua" panose="02040602050305030304" pitchFamily="18" charset="0"/>
              </a:rPr>
            </a:br>
            <a:endParaRPr lang="en-US" sz="2000" b="1" kern="0" dirty="0">
              <a:solidFill>
                <a:srgbClr val="002060"/>
              </a:solidFill>
              <a:effectLst>
                <a:outerShdw blurRad="38100" dist="38100" dir="2700000" algn="tl">
                  <a:srgbClr val="000000"/>
                </a:outerShdw>
              </a:effectLst>
              <a:latin typeface="Book Antiqua" panose="02040602050305030304" pitchFamily="18" charset="0"/>
            </a:endParaRPr>
          </a:p>
        </p:txBody>
      </p:sp>
      <p:sp>
        <p:nvSpPr>
          <p:cNvPr id="5" name="Rectangle 4"/>
          <p:cNvSpPr/>
          <p:nvPr/>
        </p:nvSpPr>
        <p:spPr>
          <a:xfrm>
            <a:off x="1066800" y="5791200"/>
            <a:ext cx="6477000" cy="707886"/>
          </a:xfrm>
          <a:prstGeom prst="rect">
            <a:avLst/>
          </a:prstGeom>
        </p:spPr>
        <p:txBody>
          <a:bodyPr wrap="square">
            <a:spAutoFit/>
          </a:bodyPr>
          <a:lstStyle/>
          <a:p>
            <a:pPr algn="ctr"/>
            <a:r>
              <a:rPr lang="en-US" sz="2000" b="1" dirty="0" smtClean="0">
                <a:latin typeface="Book Antiqua" panose="02040602050305030304" pitchFamily="18" charset="0"/>
              </a:rPr>
              <a:t>See appendix for details on conducting </a:t>
            </a:r>
            <a:r>
              <a:rPr lang="en-US" sz="2000" b="1" dirty="0">
                <a:latin typeface="Book Antiqua" panose="02040602050305030304" pitchFamily="18" charset="0"/>
              </a:rPr>
              <a:t>a CM Analysis with Training and Test Stimuli </a:t>
            </a:r>
          </a:p>
        </p:txBody>
      </p:sp>
      <p:pic>
        <p:nvPicPr>
          <p:cNvPr id="1026" name="Picture 2" descr="C:\Users\Chris\Desktop\Beh Soft Sys\EVA_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676400"/>
            <a:ext cx="8915400" cy="3737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60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2800</TotalTime>
  <Words>436</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Marek</dc:creator>
  <cp:lastModifiedBy>Chris Ninness</cp:lastModifiedBy>
  <cp:revision>139</cp:revision>
  <dcterms:created xsi:type="dcterms:W3CDTF">2006-03-11T21:12:00Z</dcterms:created>
  <dcterms:modified xsi:type="dcterms:W3CDTF">2017-03-31T17:07:35Z</dcterms:modified>
</cp:coreProperties>
</file>